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8" r:id="rId5"/>
    <p:sldId id="311" r:id="rId6"/>
    <p:sldId id="312" r:id="rId7"/>
    <p:sldId id="315" r:id="rId8"/>
    <p:sldId id="637" r:id="rId9"/>
    <p:sldId id="316" r:id="rId10"/>
    <p:sldId id="639" r:id="rId11"/>
    <p:sldId id="640" r:id="rId12"/>
    <p:sldId id="317" r:id="rId13"/>
    <p:sldId id="638" r:id="rId14"/>
    <p:sldId id="332" r:id="rId15"/>
    <p:sldId id="641" r:id="rId16"/>
    <p:sldId id="642" r:id="rId17"/>
    <p:sldId id="643" r:id="rId18"/>
    <p:sldId id="644" r:id="rId19"/>
    <p:sldId id="64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Assies" initials="PA" lastIdx="73" clrIdx="0">
    <p:extLst>
      <p:ext uri="{19B8F6BF-5375-455C-9EA6-DF929625EA0E}">
        <p15:presenceInfo xmlns:p15="http://schemas.microsoft.com/office/powerpoint/2012/main" userId="S::assies@daad.de::dc787092-546d-4aad-9aac-b27b079d6b7e" providerId="AD"/>
      </p:ext>
    </p:extLst>
  </p:cmAuthor>
  <p:cmAuthor id="2" name="Claudia Sica" initials="CS" lastIdx="10" clrIdx="1">
    <p:extLst>
      <p:ext uri="{19B8F6BF-5375-455C-9EA6-DF929625EA0E}">
        <p15:presenceInfo xmlns:p15="http://schemas.microsoft.com/office/powerpoint/2012/main" userId="S::sica@daad.de::77e4013f-2e70-412b-a62d-749255746fe4" providerId="AD"/>
      </p:ext>
    </p:extLst>
  </p:cmAuthor>
  <p:cmAuthor id="3" name="Julia Quirll da Matta" initials="JQdM" lastIdx="10" clrIdx="2">
    <p:extLst>
      <p:ext uri="{19B8F6BF-5375-455C-9EA6-DF929625EA0E}">
        <p15:presenceInfo xmlns:p15="http://schemas.microsoft.com/office/powerpoint/2012/main" userId="S::quirll@daad.de::ec779725-4289-482a-8b7c-4b289ea0c9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26E"/>
    <a:srgbClr val="4F304C"/>
    <a:srgbClr val="9EC83C"/>
    <a:srgbClr val="002D4D"/>
    <a:srgbClr val="E63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D2653-4CD1-42DE-9A4E-EEDA1B4616D1}" v="3" dt="2024-10-14T14:43:57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D598C-EEF1-45AC-BFBF-CE0A8E11DB1B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F5D-43B9-4BCB-A877-9A955633C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8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668C5-5B4B-934C-A443-57CF9F26C20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68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B297282-0EC7-42D9-A374-5055DFE13DFC}"/>
              </a:ext>
            </a:extLst>
          </p:cNvPr>
          <p:cNvSpPr/>
          <p:nvPr userDrawn="1"/>
        </p:nvSpPr>
        <p:spPr>
          <a:xfrm>
            <a:off x="0" y="0"/>
            <a:ext cx="9144000" cy="53909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C3627FD-EE4E-47C2-96B6-869148F08BFF}"/>
              </a:ext>
            </a:extLst>
          </p:cNvPr>
          <p:cNvSpPr/>
          <p:nvPr userDrawn="1"/>
        </p:nvSpPr>
        <p:spPr>
          <a:xfrm>
            <a:off x="2242268" y="297407"/>
            <a:ext cx="4659464" cy="46785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566687-C466-47FE-8B86-D9B2BA558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42268" y="297407"/>
            <a:ext cx="4659464" cy="2339264"/>
          </a:xfrm>
          <a:noFill/>
        </p:spPr>
        <p:txBody>
          <a:bodyPr lIns="360000" tIns="0" rIns="360000" bIns="0" anchor="b">
            <a:noAutofit/>
          </a:bodyPr>
          <a:lstStyle>
            <a:lvl1pPr algn="ctr">
              <a:lnSpc>
                <a:spcPts val="34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CAC756-70BE-4370-9CEA-AFF5C13C0D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42264" y="2692329"/>
            <a:ext cx="4659465" cy="520732"/>
          </a:xfrm>
        </p:spPr>
        <p:txBody>
          <a:bodyPr lIns="360000" tIns="0" rIns="360000" bIns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Subheadline der Präsentation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EF6AE-0A8B-4AD5-98E5-C46F35C70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42267" y="3213060"/>
            <a:ext cx="4659463" cy="365125"/>
          </a:xfrm>
        </p:spPr>
        <p:txBody>
          <a:bodyPr/>
          <a:lstStyle>
            <a:lvl1pPr algn="ctr">
              <a:lnSpc>
                <a:spcPts val="2000"/>
              </a:lnSpc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fld id="{60875440-149E-4D96-8D69-68B56DD082B8}" type="datetime1">
              <a:rPr lang="de-DE" smtClean="0"/>
              <a:t>15.10.2024</a:t>
            </a:fld>
            <a:endParaRPr lang="de-DE"/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2D955F6F-DDC7-4DC6-819A-8ACA25DD5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3248"/>
            <a:ext cx="3962400" cy="1444752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52290651-5A48-47B8-953A-599375E7524B}"/>
              </a:ext>
            </a:extLst>
          </p:cNvPr>
          <p:cNvSpPr/>
          <p:nvPr userDrawn="1"/>
        </p:nvSpPr>
        <p:spPr>
          <a:xfrm>
            <a:off x="7092563" y="391334"/>
            <a:ext cx="1614115" cy="161411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2000"/>
              </a:lnSpc>
            </a:pPr>
            <a:r>
              <a:rPr lang="de-DE" sz="1600" spc="-10" baseline="0">
                <a:latin typeface="+mj-lt"/>
              </a:rPr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221891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83594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B93DE5-76B5-4A3C-97B7-515F3D4FF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80000">
              <a:buClr>
                <a:schemeClr val="accent2"/>
              </a:buClr>
              <a:buSzPct val="120000"/>
              <a:defRPr/>
            </a:lvl2pPr>
            <a:lvl4pPr>
              <a:buClr>
                <a:schemeClr val="accent2"/>
              </a:buClr>
              <a:buSzPct val="120000"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99FA5CE-5C8E-2548-824D-01FCF3EA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962-E419-40CE-8478-523A1113231F}" type="datetime1">
              <a:rPr lang="de-DE" smtClean="0"/>
              <a:t>15.10.2024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8F254E4-B5B2-C743-B59A-CCEC49FA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24AA897-8B28-EA45-A5D6-8FCECF8A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C804-6BA1-4C35-BFDD-9C8D2F9762D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F6306A6B-9E6E-ED4A-8AC8-F9D6894D495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701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15262-B129-4E29-BB0C-70559B9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55A63-1EF4-440E-8FA0-80BA95B2F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200" y="1381845"/>
            <a:ext cx="3960000" cy="4331132"/>
          </a:xfrm>
        </p:spPr>
        <p:txBody>
          <a:bodyPr/>
          <a:lstStyle>
            <a:lvl2pPr>
              <a:buClr>
                <a:schemeClr val="accent2"/>
              </a:buClr>
              <a:buSzPct val="120000"/>
              <a:defRPr/>
            </a:lvl2pPr>
            <a:lvl4pPr>
              <a:buClr>
                <a:schemeClr val="accent2"/>
              </a:buClr>
              <a:buSzPct val="120000"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1B8B97-C7B9-4855-A5BA-E007E9CC8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8400" y="1381845"/>
            <a:ext cx="3960000" cy="4331132"/>
          </a:xfrm>
        </p:spPr>
        <p:txBody>
          <a:bodyPr/>
          <a:lstStyle>
            <a:lvl2pPr>
              <a:buClr>
                <a:schemeClr val="accent2"/>
              </a:buClr>
              <a:buSzPct val="120000"/>
              <a:defRPr/>
            </a:lvl2pPr>
            <a:lvl4pPr>
              <a:buClr>
                <a:schemeClr val="accent2"/>
              </a:buClr>
              <a:buSzPct val="120000"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8E352F-132E-4573-A7FD-ABB1D7F2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2C49-AEB2-4329-8050-BB4973FD0AA7}" type="datetime1">
              <a:rPr lang="de-DE" smtClean="0"/>
              <a:t>15.10.2024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7974A9-7B22-4D43-A13D-37818D52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2DDC91-25AE-4012-A540-5EA953BB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C804-6BA1-4C35-BFDD-9C8D2F9762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7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96838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38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7312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9582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02195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8666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CF15CA8-0115-41ED-B46F-B9F5B97E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3426"/>
          </a:xfrm>
          <a:prstGeom prst="rect">
            <a:avLst/>
          </a:prstGeom>
          <a:solidFill>
            <a:schemeClr val="bg2"/>
          </a:solidFill>
        </p:spPr>
        <p:txBody>
          <a:bodyPr vert="horz" lIns="43200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2422B1-5F88-418B-B4B7-99B45057E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321" y="1381845"/>
            <a:ext cx="8260406" cy="4331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40CB6A-89D4-4B13-975D-E1195D4E8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0128" y="6295164"/>
            <a:ext cx="88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C91962-E419-40CE-8478-523A1113231F}" type="datetime1">
              <a:rPr lang="de-DE" smtClean="0"/>
              <a:t>15.10.2024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71F9BA-F9AB-469E-8063-35C3E22B8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4233" y="6295164"/>
            <a:ext cx="3776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7D836E-BE60-447D-A82E-BD538281B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1742" y="6295164"/>
            <a:ext cx="4691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DEC804-6BA1-4C35-BFDD-9C8D2F9762D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7CD54-AB7F-4CC7-8BF4-E2A62F7EB38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6872"/>
            <a:ext cx="2973788" cy="10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600"/>
        </a:lnSpc>
        <a:spcBef>
          <a:spcPts val="0"/>
        </a:spcBef>
        <a:spcAft>
          <a:spcPts val="85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80000" algn="l" defTabSz="685800" rtl="0" eaLnBrk="1" latinLnBrk="0" hangingPunct="1">
        <a:lnSpc>
          <a:spcPts val="2600"/>
        </a:lnSpc>
        <a:spcBef>
          <a:spcPts val="0"/>
        </a:spcBef>
        <a:spcAft>
          <a:spcPts val="85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0" algn="l" defTabSz="685800" rtl="0" eaLnBrk="1" latinLnBrk="0" hangingPunct="1">
        <a:lnSpc>
          <a:spcPts val="2340"/>
        </a:lnSpc>
        <a:spcBef>
          <a:spcPts val="0"/>
        </a:spcBef>
        <a:spcAft>
          <a:spcPts val="85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ts val="2340"/>
        </a:lnSpc>
        <a:spcBef>
          <a:spcPts val="0"/>
        </a:spcBef>
        <a:spcAft>
          <a:spcPts val="85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0" algn="l" defTabSz="685800" rtl="0" eaLnBrk="1" latinLnBrk="0" hangingPunct="1">
        <a:lnSpc>
          <a:spcPts val="1820"/>
        </a:lnSpc>
        <a:spcBef>
          <a:spcPts val="0"/>
        </a:spcBef>
        <a:spcAft>
          <a:spcPts val="567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04000" indent="-144000" algn="l" defTabSz="685800" rtl="0" eaLnBrk="1" latinLnBrk="0" hangingPunct="1">
        <a:lnSpc>
          <a:spcPts val="1820"/>
        </a:lnSpc>
        <a:spcBef>
          <a:spcPts val="0"/>
        </a:spcBef>
        <a:spcAft>
          <a:spcPts val="567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504000" indent="0" algn="l" defTabSz="685800" rtl="0" eaLnBrk="1" latinLnBrk="0" hangingPunct="1">
        <a:lnSpc>
          <a:spcPts val="1820"/>
        </a:lnSpc>
        <a:spcBef>
          <a:spcPts val="0"/>
        </a:spcBef>
        <a:spcAft>
          <a:spcPts val="567"/>
        </a:spcAft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144000" algn="l" defTabSz="685800" rtl="0" eaLnBrk="1" latinLnBrk="0" hangingPunct="1">
        <a:lnSpc>
          <a:spcPts val="1820"/>
        </a:lnSpc>
        <a:spcBef>
          <a:spcPts val="0"/>
        </a:spcBef>
        <a:spcAft>
          <a:spcPts val="567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Kunden/DAAD/Jobs%202021/210406_DAAD_PPT_Vorlage/2%20Layout/Bilder/shutterstock_148421962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ocyla@daad.d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.warschau@daad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0F8E7-C716-4FCE-B4C5-9BA3E16C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3426"/>
          </a:xfrm>
        </p:spPr>
        <p:txBody>
          <a:bodyPr/>
          <a:lstStyle/>
          <a:p>
            <a:r>
              <a:rPr lang="de-DE"/>
              <a:t>Herzlich Willkommen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F3DC8E1-F9A9-4EB0-9368-FE038A982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"/>
            <a:ext cx="9144000" cy="5760000"/>
          </a:xfr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5983F9-001C-4A5D-9994-05B6747F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2" y="6295164"/>
            <a:ext cx="469134" cy="365125"/>
          </a:xfrm>
        </p:spPr>
        <p:txBody>
          <a:bodyPr/>
          <a:lstStyle/>
          <a:p>
            <a:fld id="{77DEC804-6BA1-4C35-BFDD-9C8D2F9762D0}" type="slidenum">
              <a:rPr lang="de-DE" smtClean="0"/>
              <a:t>1</a:t>
            </a:fld>
            <a:endParaRPr lang="de-DE"/>
          </a:p>
        </p:txBody>
      </p:sp>
      <p:sp>
        <p:nvSpPr>
          <p:cNvPr id="10" name="Ellipse 11">
            <a:extLst>
              <a:ext uri="{FF2B5EF4-FFF2-40B4-BE49-F238E27FC236}">
                <a16:creationId xmlns:a16="http://schemas.microsoft.com/office/drawing/2014/main" id="{9439F1D4-01B3-5544-A8A5-C05467AFA5BF}"/>
              </a:ext>
            </a:extLst>
          </p:cNvPr>
          <p:cNvSpPr/>
          <p:nvPr/>
        </p:nvSpPr>
        <p:spPr>
          <a:xfrm>
            <a:off x="4474773" y="550571"/>
            <a:ext cx="1614115" cy="161411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2000"/>
              </a:lnSpc>
            </a:pPr>
            <a:r>
              <a:rPr lang="pl-PL" sz="1600" spc="-10" dirty="0">
                <a:latin typeface="+mj-lt"/>
              </a:rPr>
              <a:t>DAAD.pl</a:t>
            </a:r>
          </a:p>
        </p:txBody>
      </p:sp>
      <p:sp>
        <p:nvSpPr>
          <p:cNvPr id="11" name="Ellipse 11">
            <a:extLst>
              <a:ext uri="{FF2B5EF4-FFF2-40B4-BE49-F238E27FC236}">
                <a16:creationId xmlns:a16="http://schemas.microsoft.com/office/drawing/2014/main" id="{9580174A-1FB5-584F-A703-B2EE1965C91D}"/>
              </a:ext>
            </a:extLst>
          </p:cNvPr>
          <p:cNvSpPr/>
          <p:nvPr/>
        </p:nvSpPr>
        <p:spPr>
          <a:xfrm>
            <a:off x="5221870" y="2005830"/>
            <a:ext cx="3404478" cy="3404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 defTabSz="457200">
              <a:defRPr/>
            </a:pPr>
            <a:r>
              <a:rPr lang="pl-PL" sz="2800" dirty="0">
                <a:solidFill>
                  <a:prstClr val="white"/>
                </a:solidFill>
                <a:latin typeface="+mj-lt"/>
              </a:rPr>
              <a:t>Oferta stypendialna DAAD w roku akademickim 2025/2026</a:t>
            </a:r>
            <a:endParaRPr lang="de-DE" sz="28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87CF9BC-EBAF-574D-B2FA-D9A0ED0F5805}"/>
              </a:ext>
            </a:extLst>
          </p:cNvPr>
          <p:cNvSpPr txBox="1"/>
          <p:nvPr/>
        </p:nvSpPr>
        <p:spPr>
          <a:xfrm rot="16200000">
            <a:off x="7926628" y="4376500"/>
            <a:ext cx="2064500" cy="36000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de-DE" sz="900" b="1">
                <a:solidFill>
                  <a:schemeClr val="bg2"/>
                </a:solidFill>
              </a:rPr>
              <a:t>© </a:t>
            </a:r>
            <a:r>
              <a:rPr lang="de-DE" sz="900" b="1" err="1">
                <a:solidFill>
                  <a:schemeClr val="bg2"/>
                </a:solidFill>
              </a:rPr>
              <a:t>shutterstock.de</a:t>
            </a:r>
            <a:endParaRPr lang="de-DE" sz="900" b="1">
              <a:solidFill>
                <a:schemeClr val="bg2"/>
              </a:solidFill>
            </a:endParaRPr>
          </a:p>
        </p:txBody>
      </p:sp>
      <p:sp>
        <p:nvSpPr>
          <p:cNvPr id="3" name="Ellipse 11">
            <a:extLst>
              <a:ext uri="{FF2B5EF4-FFF2-40B4-BE49-F238E27FC236}">
                <a16:creationId xmlns:a16="http://schemas.microsoft.com/office/drawing/2014/main" id="{9C497929-733D-518A-DCFB-CFEC03370750}"/>
              </a:ext>
            </a:extLst>
          </p:cNvPr>
          <p:cNvSpPr/>
          <p:nvPr/>
        </p:nvSpPr>
        <p:spPr>
          <a:xfrm>
            <a:off x="2476056" y="1411446"/>
            <a:ext cx="2095944" cy="21128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2000"/>
              </a:lnSpc>
            </a:pPr>
            <a:endParaRPr lang="pl-PL" sz="2000" spc="-10" dirty="0">
              <a:latin typeface="+mj-lt"/>
            </a:endParaRPr>
          </a:p>
          <a:p>
            <a:pPr algn="ctr">
              <a:lnSpc>
                <a:spcPts val="2000"/>
              </a:lnSpc>
            </a:pPr>
            <a:r>
              <a:rPr lang="pl-PL" sz="2000" spc="-10" dirty="0">
                <a:latin typeface="+mj-lt"/>
              </a:rPr>
              <a:t>Maria Kocyła</a:t>
            </a:r>
          </a:p>
          <a:p>
            <a:pPr algn="ctr">
              <a:lnSpc>
                <a:spcPts val="2000"/>
              </a:lnSpc>
            </a:pPr>
            <a:endParaRPr lang="pl-PL" sz="2000" spc="-1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129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</a:rPr>
              <a:t>2. Stypendia dla doktorantów i </a:t>
            </a:r>
            <a:r>
              <a:rPr lang="pl-PL" dirty="0" err="1">
                <a:solidFill>
                  <a:schemeClr val="bg1"/>
                </a:solidFill>
              </a:rPr>
              <a:t>postdoców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990600" y="1868488"/>
            <a:ext cx="73247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37" name="Tytuł 1"/>
          <p:cNvSpPr txBox="1">
            <a:spLocks/>
          </p:cNvSpPr>
          <p:nvPr/>
        </p:nvSpPr>
        <p:spPr bwMode="auto">
          <a:xfrm>
            <a:off x="685800" y="1158874"/>
            <a:ext cx="76962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pl-PL" altLang="pl-PL" sz="1900" dirty="0">
                <a:solidFill>
                  <a:schemeClr val="accent1"/>
                </a:solidFill>
              </a:rPr>
              <a:t>Stypendia na pobyty badawcze w Niemczech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68183"/>
              </p:ext>
            </p:extLst>
          </p:nvPr>
        </p:nvGraphicFramePr>
        <p:xfrm>
          <a:off x="762000" y="1456531"/>
          <a:ext cx="7470775" cy="45870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84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6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963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Cel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pl-PL" sz="1600" b="0" dirty="0">
                          <a:solidFill>
                            <a:schemeClr val="accent1"/>
                          </a:solidFill>
                        </a:rPr>
                        <a:t>przeprowadzenie prac badawczych na jednej z        niemieckich uczelni lub</a:t>
                      </a: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 w jednym z instytutów naukowych</a:t>
                      </a: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27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Czas trwania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2-12 miesięcy (doktoranci)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2-6 miesięcy (postdoc)</a:t>
                      </a:r>
                      <a:endParaRPr lang="de-DE" sz="1600" b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019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Wysokość stypendium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1.300 € miesięcznie </a:t>
                      </a:r>
                      <a:endParaRPr lang="de-DE" sz="1600" b="0" baseline="0" dirty="0">
                        <a:solidFill>
                          <a:schemeClr val="accent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+ dodatkowe świadczenia</a:t>
                      </a:r>
                      <a:endParaRPr lang="pl-PL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019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Kandydaci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chemeClr val="accent1"/>
                          </a:solidFill>
                        </a:rPr>
                        <a:t>Doktoranci oraz osoby posiadające tytuł naukowy doktora</a:t>
                      </a:r>
                      <a:r>
                        <a:rPr lang="pl-PL" sz="1400" b="0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1096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Limit  wieku kandydatów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chemeClr val="accent1"/>
                          </a:solidFill>
                        </a:rPr>
                        <a:t>nie ma, ale złożenie wniosku najpóźniej 3 lata po rozpoczęciu doktoratu, osoby z tytułem doktora – najpóźniej 4 lata po ukończeniu studiów doktoranckich</a:t>
                      </a:r>
                      <a:endParaRPr lang="pl-PL" sz="1600" b="1" dirty="0">
                        <a:solidFill>
                          <a:schemeClr val="accent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7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Terminy składania wniosków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dirty="0">
                          <a:solidFill>
                            <a:schemeClr val="accent1"/>
                          </a:solidFill>
                        </a:rPr>
                        <a:t>15 listopada</a:t>
                      </a: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 2024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30 kwietnia 2025</a:t>
                      </a:r>
                      <a:endParaRPr lang="pl-PL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46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</a:rPr>
              <a:t>2. Stypendia dla doktorantów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990600" y="1868488"/>
            <a:ext cx="73247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37" name="Tytuł 1"/>
          <p:cNvSpPr txBox="1">
            <a:spLocks/>
          </p:cNvSpPr>
          <p:nvPr/>
        </p:nvSpPr>
        <p:spPr bwMode="auto">
          <a:xfrm>
            <a:off x="685800" y="1158875"/>
            <a:ext cx="76962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pl-PL" altLang="pl-PL" sz="1900" dirty="0">
                <a:solidFill>
                  <a:schemeClr val="accent1"/>
                </a:solidFill>
              </a:rPr>
              <a:t>Stypendia na pobyty badawcze – studia doktoranckie w ramach polsko-niemieckiej opieki naukowej / w trybie </a:t>
            </a:r>
            <a:r>
              <a:rPr lang="pl-PL" altLang="pl-PL" sz="1900" dirty="0" err="1">
                <a:solidFill>
                  <a:schemeClr val="accent1"/>
                </a:solidFill>
              </a:rPr>
              <a:t>cotutelle</a:t>
            </a:r>
            <a:endParaRPr lang="pl-PL" altLang="pl-PL" sz="19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81547"/>
              </p:ext>
            </p:extLst>
          </p:nvPr>
        </p:nvGraphicFramePr>
        <p:xfrm>
          <a:off x="685800" y="1756721"/>
          <a:ext cx="7955325" cy="42649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9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256">
                  <a:extLst>
                    <a:ext uri="{9D8B030D-6E8A-4147-A177-3AD203B41FA5}">
                      <a16:colId xmlns:a16="http://schemas.microsoft.com/office/drawing/2014/main" val="61552575"/>
                    </a:ext>
                  </a:extLst>
                </a:gridCol>
              </a:tblGrid>
              <a:tr h="301272">
                <a:tc>
                  <a:txBody>
                    <a:bodyPr/>
                    <a:lstStyle/>
                    <a:p>
                      <a:endParaRPr lang="pl-PL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pl-PL" sz="1200" b="0" baseline="0" dirty="0">
                          <a:solidFill>
                            <a:schemeClr val="accent1"/>
                          </a:solidFill>
                        </a:rPr>
                        <a:t>Wariant A</a:t>
                      </a: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pl-PL" sz="1400" b="0" baseline="0" dirty="0">
                          <a:solidFill>
                            <a:schemeClr val="accent1"/>
                          </a:solidFill>
                        </a:rPr>
                        <a:t>Wariant B (tryb </a:t>
                      </a:r>
                      <a:r>
                        <a:rPr lang="pl-PL" sz="1400" b="0" baseline="0" dirty="0" err="1">
                          <a:solidFill>
                            <a:schemeClr val="accent1"/>
                          </a:solidFill>
                        </a:rPr>
                        <a:t>cotutelle</a:t>
                      </a:r>
                      <a:r>
                        <a:rPr lang="pl-PL" sz="1400" b="0" baseline="0" dirty="0">
                          <a:solidFill>
                            <a:schemeClr val="accent1"/>
                          </a:solidFill>
                        </a:rPr>
                        <a:t>)</a:t>
                      </a:r>
                      <a:endParaRPr lang="pl-PL" sz="1200" b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922902"/>
                  </a:ext>
                </a:extLst>
              </a:tr>
              <a:tr h="2312587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accent1"/>
                          </a:solidFill>
                        </a:rPr>
                        <a:t>Cel</a:t>
                      </a: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pl-PL" sz="1200" b="0" baseline="0" dirty="0">
                          <a:solidFill>
                            <a:schemeClr val="accent1"/>
                          </a:solidFill>
                        </a:rPr>
                        <a:t>Program skierowany jest do doktorantów, którzy chcą ukończyć doktorat w Polsce we współpracy z niemieckim opiekunem naukowym. W projekt badawczy, realizowany na polskiej uczelni, wkomponowanych jest kilka krótszych lub jeden dłuższy pobyt badawczy w Niemczech, prowadzony pod okiem niemieckiego opiekuna naukowego.</a:t>
                      </a: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pl-PL" sz="1200" b="0" baseline="0" dirty="0">
                          <a:solidFill>
                            <a:schemeClr val="accent1"/>
                          </a:solidFill>
                        </a:rPr>
                        <a:t>Program skierowany jest do doktorantów, którzy realizują studia doktoranckie w trybie </a:t>
                      </a:r>
                      <a:r>
                        <a:rPr lang="pl-PL" sz="1200" b="0" baseline="0" dirty="0" err="1">
                          <a:solidFill>
                            <a:schemeClr val="accent1"/>
                          </a:solidFill>
                        </a:rPr>
                        <a:t>cotutelle</a:t>
                      </a:r>
                      <a:r>
                        <a:rPr lang="pl-PL" sz="1200" b="0" baseline="0" dirty="0">
                          <a:solidFill>
                            <a:schemeClr val="accent1"/>
                          </a:solidFill>
                        </a:rPr>
                        <a:t>. Prace nad doktoratem prowadzone są zarówno na polskiej jak i niemieckiej uczelni. Po ukończeniu studiów uczelnie przyznają z reguły wspólny tytuł naukowy doktora. Pobyt stypendialny może zostać rozłożony na kilka krótszych pobytów badawczych w Niemczech. </a:t>
                      </a: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51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accent1"/>
                          </a:solidFill>
                        </a:rPr>
                        <a:t>Czas trwania</a:t>
                      </a: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b="0" baseline="0" dirty="0">
                          <a:solidFill>
                            <a:schemeClr val="accent1"/>
                          </a:solidFill>
                        </a:rPr>
                        <a:t>Do 2 lat. Początek stypendium od 1 października 2025.</a:t>
                      </a:r>
                      <a:endParaRPr lang="de-DE" sz="1200" b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22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accent1"/>
                          </a:solidFill>
                        </a:rPr>
                        <a:t>Wysokość stypendium</a:t>
                      </a: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b="0" baseline="0" dirty="0">
                          <a:solidFill>
                            <a:schemeClr val="accent1"/>
                          </a:solidFill>
                        </a:rPr>
                        <a:t>1.300 euro miesięcznie / dodatkowe świadczenia. Dodatek do kosztów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b="0" baseline="0" dirty="0">
                          <a:solidFill>
                            <a:schemeClr val="accent1"/>
                          </a:solidFill>
                        </a:rPr>
                        <a:t>podróży i pobytu dla opiekunów naukowych z Polski i Niemiec.</a:t>
                      </a:r>
                      <a:endParaRPr lang="pl-PL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831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accent1"/>
                          </a:solidFill>
                        </a:rPr>
                        <a:t>Kandydaci</a:t>
                      </a: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solidFill>
                            <a:schemeClr val="accent1"/>
                          </a:solidFill>
                        </a:rPr>
                        <a:t>Doktoranci / przyszli doktoranci</a:t>
                      </a: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576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accent1"/>
                          </a:solidFill>
                        </a:rPr>
                        <a:t>Limit  wieku kandydatów</a:t>
                      </a: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b="0" dirty="0">
                          <a:solidFill>
                            <a:schemeClr val="accent1"/>
                          </a:solidFill>
                        </a:rPr>
                        <a:t>nie ma, ale złożenie wniosku najpóźniej 3 lata po rozpoczęciu doktoratu.</a:t>
                      </a: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46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accent1"/>
                          </a:solidFill>
                        </a:rPr>
                        <a:t>Termin składania wniosków</a:t>
                      </a: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b="0" dirty="0">
                          <a:solidFill>
                            <a:schemeClr val="accent1"/>
                          </a:solidFill>
                        </a:rPr>
                        <a:t>15 listopada</a:t>
                      </a:r>
                      <a:r>
                        <a:rPr lang="pl-PL" sz="1200" b="0" baseline="0" dirty="0">
                          <a:solidFill>
                            <a:schemeClr val="accent1"/>
                          </a:solidFill>
                        </a:rPr>
                        <a:t> 2024</a:t>
                      </a:r>
                      <a:endParaRPr lang="pl-PL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l-PL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30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</a:rPr>
              <a:t>3. Stypendia dla naukowców i nauczycieli akademickich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60012" y="1926463"/>
            <a:ext cx="7156126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762000">
              <a:defRPr/>
            </a:pPr>
            <a:r>
              <a:rPr lang="pl-PL" sz="2400" dirty="0">
                <a:solidFill>
                  <a:schemeClr val="accent1"/>
                </a:solidFill>
              </a:rPr>
              <a:t>Stypendia </a:t>
            </a:r>
            <a:r>
              <a:rPr lang="de-DE" sz="2400" dirty="0">
                <a:solidFill>
                  <a:schemeClr val="accent1"/>
                </a:solidFill>
              </a:rPr>
              <a:t>na </a:t>
            </a:r>
            <a:r>
              <a:rPr lang="pl-PL" sz="2400" dirty="0">
                <a:solidFill>
                  <a:schemeClr val="accent1"/>
                </a:solidFill>
              </a:rPr>
              <a:t>pobyty badawcze oraz staże artystyczne </a:t>
            </a:r>
          </a:p>
          <a:p>
            <a:pPr defTabSz="762000">
              <a:defRPr/>
            </a:pPr>
            <a:r>
              <a:rPr lang="pl-PL" sz="2400" dirty="0">
                <a:solidFill>
                  <a:schemeClr val="accent1"/>
                </a:solidFill>
              </a:rPr>
              <a:t>dla naukowców i nauczycieli akademickich</a:t>
            </a:r>
          </a:p>
          <a:p>
            <a:pPr defTabSz="762000">
              <a:defRPr/>
            </a:pPr>
            <a:endParaRPr lang="pl-PL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4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</a:rPr>
              <a:t>3. Stypendia dla naukowców i nauczycieli akademickich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990600" y="1868488"/>
            <a:ext cx="73247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37" name="Tytuł 1"/>
          <p:cNvSpPr txBox="1">
            <a:spLocks/>
          </p:cNvSpPr>
          <p:nvPr/>
        </p:nvSpPr>
        <p:spPr bwMode="auto">
          <a:xfrm>
            <a:off x="685800" y="1158875"/>
            <a:ext cx="76962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pl-PL" altLang="pl-PL" sz="1900" dirty="0">
                <a:solidFill>
                  <a:schemeClr val="accent1"/>
                </a:solidFill>
              </a:rPr>
              <a:t>Stypendia na pobyty badawcze oraz staże artystyczne dla naukowców i nauczycieli akademickich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36611"/>
              </p:ext>
            </p:extLst>
          </p:nvPr>
        </p:nvGraphicFramePr>
        <p:xfrm>
          <a:off x="685800" y="1839637"/>
          <a:ext cx="8223308" cy="39880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9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786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Cel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pl-PL" sz="1600" b="0" dirty="0">
                          <a:solidFill>
                            <a:schemeClr val="accent1"/>
                          </a:solidFill>
                        </a:rPr>
                        <a:t>przeprowadzenie prac badawczych na jednej z niemieckich uczelni lub</a:t>
                      </a: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 w jednym z instytutów naukowych</a:t>
                      </a: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27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Czas trwania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1-3 miesięcy </a:t>
                      </a:r>
                      <a:endParaRPr lang="de-DE" sz="1600" b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479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Wysokość stypendium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2.000 € miesięcznie + dodatkowe świadczenia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(postdoc, adiunkt, docent)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2.150 € miesięcznie + dodatkowe świadczenia (profesor)</a:t>
                      </a:r>
                      <a:endParaRPr lang="pl-PL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479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Kandydaci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chemeClr val="accent1"/>
                          </a:solidFill>
                        </a:rPr>
                        <a:t>Naukowcy z tytułem naukowym co najmniej doktora</a:t>
                      </a:r>
                      <a:endParaRPr lang="pl-PL" sz="14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857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Limit  wieku kandydatów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chemeClr val="accent1"/>
                          </a:solidFill>
                        </a:rPr>
                        <a:t>nie ma</a:t>
                      </a: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857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Terminy składania wniosków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dirty="0">
                          <a:solidFill>
                            <a:schemeClr val="accent1"/>
                          </a:solidFill>
                        </a:rPr>
                        <a:t>15 listopada</a:t>
                      </a: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 2024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na pobyty rozpoczynające się między czerwcem a listopadem 2025</a:t>
                      </a: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013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</a:rPr>
              <a:t>4. Stypendia dla byłych stypendystów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60012" y="2111129"/>
            <a:ext cx="821090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762000">
              <a:defRPr/>
            </a:pPr>
            <a:r>
              <a:rPr lang="pl-PL" sz="2400" dirty="0">
                <a:solidFill>
                  <a:schemeClr val="accent1"/>
                </a:solidFill>
              </a:rPr>
              <a:t>Stypendia </a:t>
            </a:r>
            <a:r>
              <a:rPr lang="de-DE" sz="2400" dirty="0">
                <a:solidFill>
                  <a:schemeClr val="accent1"/>
                </a:solidFill>
              </a:rPr>
              <a:t>na </a:t>
            </a:r>
            <a:r>
              <a:rPr lang="pl-PL" sz="2400" dirty="0">
                <a:solidFill>
                  <a:schemeClr val="accent1"/>
                </a:solidFill>
              </a:rPr>
              <a:t>pobyty badawcze dla byłych stypendystów DAAD</a:t>
            </a:r>
          </a:p>
          <a:p>
            <a:pPr defTabSz="762000">
              <a:defRPr/>
            </a:pPr>
            <a:endParaRPr lang="pl-PL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2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</a:rPr>
              <a:t>3. Stypendia dla byłych stypendystów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990600" y="1868488"/>
            <a:ext cx="73247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37" name="Tytuł 1"/>
          <p:cNvSpPr txBox="1">
            <a:spLocks/>
          </p:cNvSpPr>
          <p:nvPr/>
        </p:nvSpPr>
        <p:spPr bwMode="auto">
          <a:xfrm>
            <a:off x="685800" y="1158875"/>
            <a:ext cx="76962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15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pl-PL" altLang="pl-PL" sz="1900" dirty="0">
                <a:solidFill>
                  <a:schemeClr val="accent1"/>
                </a:solidFill>
              </a:rPr>
              <a:t>Stypendia na pobyty badawcze dla byłych stypendystów DAAD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77663"/>
              </p:ext>
            </p:extLst>
          </p:nvPr>
        </p:nvGraphicFramePr>
        <p:xfrm>
          <a:off x="513756" y="1754188"/>
          <a:ext cx="8278411" cy="39880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2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8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786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Cel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pl-PL" sz="1600" b="0" dirty="0">
                          <a:solidFill>
                            <a:schemeClr val="accent1"/>
                          </a:solidFill>
                        </a:rPr>
                        <a:t>przeprowadzenie prac badawczych na jednej z niemieckich uczelni lub</a:t>
                      </a: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 w jednym z instytutów naukowych</a:t>
                      </a: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27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Czas trwania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1-3 miesięcy </a:t>
                      </a:r>
                      <a:endParaRPr lang="de-DE" sz="1600" b="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479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Wysokość stypendium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2.000 € miesięcznie + dodatkowe świadczenia (</a:t>
                      </a:r>
                      <a:r>
                        <a:rPr lang="pl-PL" sz="1600" b="0" baseline="0" dirty="0" err="1">
                          <a:solidFill>
                            <a:schemeClr val="accent1"/>
                          </a:solidFill>
                        </a:rPr>
                        <a:t>postdoc</a:t>
                      </a: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, adiunkt, docent)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>
                          <a:solidFill>
                            <a:schemeClr val="accent1"/>
                          </a:solidFill>
                        </a:rPr>
                        <a:t>2.150 € miesięcznie + dodatkowe świadczenia (profesor)</a:t>
                      </a:r>
                      <a:endParaRPr lang="pl-PL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479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Kandydaci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25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Posiadanie tytułu doktora nie jest w tym przypadku warunkiem koniecznym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857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Limit  wieku kandydatów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solidFill>
                            <a:schemeClr val="accent1"/>
                          </a:solidFill>
                        </a:rPr>
                        <a:t>nie ma</a:t>
                      </a: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857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1"/>
                          </a:solidFill>
                        </a:rPr>
                        <a:t>Terminy składania wniosków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dirty="0">
                          <a:solidFill>
                            <a:schemeClr val="accent1"/>
                          </a:solidFill>
                        </a:rPr>
                        <a:t>15 listopada 2024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dirty="0">
                          <a:solidFill>
                            <a:schemeClr val="accent1"/>
                          </a:solidFill>
                        </a:rPr>
                        <a:t>na pobyty rozpoczynające się między czerwcem a listopadem 2025</a:t>
                      </a:r>
                    </a:p>
                  </a:txBody>
                  <a:tcPr marT="45724" marB="45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59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FE631-D265-404F-B826-D31AA745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3426"/>
          </a:xfrm>
        </p:spPr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7DEE9-6DF4-47DB-B321-4FA037E0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84F7D2-A565-4789-99AC-87F2CBD2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742" y="6295164"/>
            <a:ext cx="469134" cy="365125"/>
          </a:xfrm>
        </p:spPr>
        <p:txBody>
          <a:bodyPr/>
          <a:lstStyle/>
          <a:p>
            <a:fld id="{77DEC804-6BA1-4C35-BFDD-9C8D2F9762D0}" type="slidenum">
              <a:rPr lang="de-DE" smtClean="0"/>
              <a:t>16</a:t>
            </a:fld>
            <a:endParaRPr lang="de-DE"/>
          </a:p>
        </p:txBody>
      </p:sp>
      <p:pic>
        <p:nvPicPr>
          <p:cNvPr id="7" name="Bild 7" descr="_MG_2560b.png">
            <a:extLst>
              <a:ext uri="{FF2B5EF4-FFF2-40B4-BE49-F238E27FC236}">
                <a16:creationId xmlns:a16="http://schemas.microsoft.com/office/drawing/2014/main" id="{D13C8915-D34C-4118-BBDD-7365C7FEF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2384AA0-5760-4AC5-A2F4-3D305B7EED0C}"/>
              </a:ext>
            </a:extLst>
          </p:cNvPr>
          <p:cNvSpPr txBox="1"/>
          <p:nvPr/>
        </p:nvSpPr>
        <p:spPr>
          <a:xfrm>
            <a:off x="382452" y="536713"/>
            <a:ext cx="47548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e-DE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DAAD Przedstawicielstwo w Warszawie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Telefon: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22 395 54 00</a:t>
            </a:r>
          </a:p>
          <a:p>
            <a:r>
              <a:rPr lang="de-DE" dirty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E-Mail</a:t>
            </a:r>
            <a:r>
              <a:rPr lang="pl-PL" dirty="0">
                <a:solidFill>
                  <a:schemeClr val="bg1"/>
                </a:solidFill>
              </a:rPr>
              <a:t>: </a:t>
            </a:r>
          </a:p>
          <a:p>
            <a:r>
              <a:rPr lang="pl-PL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kocyla@daad.de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lub</a:t>
            </a:r>
          </a:p>
          <a:p>
            <a:r>
              <a:rPr lang="pl-PL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info.warschau@daad.de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br>
              <a:rPr lang="de-DE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www.daad.</a:t>
            </a:r>
            <a:r>
              <a:rPr lang="pl-PL" b="1" dirty="0" err="1">
                <a:solidFill>
                  <a:schemeClr val="bg1"/>
                </a:solidFill>
              </a:rPr>
              <a:t>pl</a:t>
            </a:r>
            <a:endParaRPr lang="de-DE" dirty="0"/>
          </a:p>
        </p:txBody>
      </p:sp>
      <p:sp>
        <p:nvSpPr>
          <p:cNvPr id="10" name="Ellipse 11">
            <a:extLst>
              <a:ext uri="{FF2B5EF4-FFF2-40B4-BE49-F238E27FC236}">
                <a16:creationId xmlns:a16="http://schemas.microsoft.com/office/drawing/2014/main" id="{E5BDE7F7-4516-384D-ABBC-A2CDD75270F6}"/>
              </a:ext>
            </a:extLst>
          </p:cNvPr>
          <p:cNvSpPr/>
          <p:nvPr/>
        </p:nvSpPr>
        <p:spPr>
          <a:xfrm>
            <a:off x="4914564" y="383512"/>
            <a:ext cx="3600000" cy="360000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pl-PL" sz="2600" dirty="0">
                <a:solidFill>
                  <a:schemeClr val="bg1"/>
                </a:solidFill>
                <a:latin typeface="+mj-lt"/>
              </a:rPr>
              <a:t>Dziękuję!</a:t>
            </a:r>
            <a:endParaRPr lang="de-DE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9EB68F-56E6-7E42-AF81-A0AE503AC9C5}"/>
              </a:ext>
            </a:extLst>
          </p:cNvPr>
          <p:cNvSpPr txBox="1"/>
          <p:nvPr/>
        </p:nvSpPr>
        <p:spPr>
          <a:xfrm rot="16200000">
            <a:off x="7926628" y="4376500"/>
            <a:ext cx="2064500" cy="36000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de-DE" sz="900" b="1" dirty="0">
                <a:solidFill>
                  <a:schemeClr val="bg2"/>
                </a:solidFill>
              </a:rPr>
              <a:t>© Michael Jordan, DAAD</a:t>
            </a:r>
          </a:p>
        </p:txBody>
      </p:sp>
    </p:spTree>
    <p:extLst>
      <p:ext uri="{BB962C8B-B14F-4D97-AF65-F5344CB8AC3E}">
        <p14:creationId xmlns:p14="http://schemas.microsoft.com/office/powerpoint/2010/main" val="258166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pl-PL" altLang="pl-PL" dirty="0">
                <a:solidFill>
                  <a:schemeClr val="bg1"/>
                </a:solidFill>
              </a:rPr>
              <a:t>Oferta stypendialna DAAD dla Polaków</a:t>
            </a:r>
            <a:br>
              <a:rPr lang="de-DE" altLang="pl-PL" dirty="0">
                <a:solidFill>
                  <a:schemeClr val="bg1"/>
                </a:solidFill>
              </a:rPr>
            </a:br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90600" y="1571625"/>
            <a:ext cx="732472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400" dirty="0">
                <a:solidFill>
                  <a:schemeClr val="accent1"/>
                </a:solidFill>
              </a:rPr>
              <a:t>Cztery grupy docelowe:</a:t>
            </a:r>
          </a:p>
          <a:p>
            <a:pPr marL="342900" indent="-342900" eaLnBrk="1" hangingPunct="1">
              <a:buFontTx/>
              <a:buAutoNum type="arabicPeriod"/>
              <a:defRPr/>
            </a:pPr>
            <a:endParaRPr lang="pl-PL" sz="2400" dirty="0">
              <a:solidFill>
                <a:schemeClr val="accent1"/>
              </a:solidFill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pl-PL" sz="2400" dirty="0">
                <a:solidFill>
                  <a:schemeClr val="accent1"/>
                </a:solidFill>
              </a:rPr>
              <a:t>Stypendia dla studentów i absolwentów</a:t>
            </a:r>
          </a:p>
          <a:p>
            <a:pPr marL="342900" indent="-342900" eaLnBrk="1" hangingPunct="1">
              <a:buFontTx/>
              <a:buAutoNum type="arabicPeriod"/>
              <a:defRPr/>
            </a:pPr>
            <a:endParaRPr lang="pl-PL" sz="2400" dirty="0">
              <a:solidFill>
                <a:schemeClr val="accent1"/>
              </a:solidFill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pl-PL" sz="2400" dirty="0">
                <a:solidFill>
                  <a:schemeClr val="accent1"/>
                </a:solidFill>
              </a:rPr>
              <a:t>Stypendia dla doktorantów i </a:t>
            </a:r>
            <a:r>
              <a:rPr lang="pl-PL" sz="2400" dirty="0" err="1">
                <a:solidFill>
                  <a:schemeClr val="accent1"/>
                </a:solidFill>
              </a:rPr>
              <a:t>postdoców</a:t>
            </a:r>
            <a:r>
              <a:rPr lang="pl-PL" sz="2400" dirty="0">
                <a:solidFill>
                  <a:schemeClr val="accent1"/>
                </a:solidFill>
              </a:rPr>
              <a:t> </a:t>
            </a:r>
          </a:p>
          <a:p>
            <a:pPr marL="342900" indent="-342900" eaLnBrk="1" hangingPunct="1">
              <a:buFontTx/>
              <a:buAutoNum type="arabicPeriod"/>
              <a:defRPr/>
            </a:pPr>
            <a:endParaRPr lang="pl-PL" sz="2400" dirty="0">
              <a:solidFill>
                <a:schemeClr val="accent1"/>
              </a:solidFill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pl-PL" sz="2400" dirty="0">
                <a:solidFill>
                  <a:schemeClr val="accent1"/>
                </a:solidFill>
              </a:rPr>
              <a:t>Stypendia dla naukowców i nauczycieli akademickich</a:t>
            </a:r>
          </a:p>
          <a:p>
            <a:pPr marL="342900" indent="-342900" eaLnBrk="1" hangingPunct="1">
              <a:buFontTx/>
              <a:buAutoNum type="arabicPeriod"/>
              <a:defRPr/>
            </a:pPr>
            <a:endParaRPr lang="pl-PL" sz="2400" dirty="0">
              <a:solidFill>
                <a:schemeClr val="accent1"/>
              </a:solidFill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pl-PL" sz="2400" dirty="0">
                <a:solidFill>
                  <a:schemeClr val="accent1"/>
                </a:solidFill>
              </a:rPr>
              <a:t>Stypendia dla byłych stypendystów</a:t>
            </a:r>
          </a:p>
          <a:p>
            <a:pPr marL="342900" indent="-342900" eaLnBrk="1" hangingPunct="1">
              <a:buFontTx/>
              <a:buAutoNum type="arabicPeriod"/>
              <a:defRPr/>
            </a:pPr>
            <a:endParaRPr lang="pl-PL" sz="2400" dirty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endParaRPr lang="pl-PL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5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pl-PL" dirty="0">
                <a:solidFill>
                  <a:schemeClr val="bg1"/>
                </a:solidFill>
              </a:rPr>
              <a:t>Stypendia dla studentów i absolwentów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60012" y="2049574"/>
            <a:ext cx="357020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762000">
              <a:defRPr/>
            </a:pPr>
            <a:r>
              <a:rPr lang="pl-PL" sz="1600" dirty="0">
                <a:solidFill>
                  <a:schemeClr val="accent1"/>
                </a:solidFill>
              </a:rPr>
              <a:t>Stypendia </a:t>
            </a:r>
            <a:r>
              <a:rPr lang="de-DE" sz="1600" dirty="0">
                <a:solidFill>
                  <a:schemeClr val="accent1"/>
                </a:solidFill>
              </a:rPr>
              <a:t>na </a:t>
            </a:r>
            <a:r>
              <a:rPr lang="de-DE" sz="1600" dirty="0" err="1">
                <a:solidFill>
                  <a:schemeClr val="accent1"/>
                </a:solidFill>
              </a:rPr>
              <a:t>studia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typu</a:t>
            </a:r>
            <a:r>
              <a:rPr lang="de-DE" sz="1600" dirty="0">
                <a:solidFill>
                  <a:schemeClr val="accent1"/>
                </a:solidFill>
              </a:rPr>
              <a:t> Master</a:t>
            </a:r>
            <a:endParaRPr lang="pl-PL" sz="1600" dirty="0">
              <a:solidFill>
                <a:schemeClr val="accent1"/>
              </a:solidFill>
            </a:endParaRPr>
          </a:p>
          <a:p>
            <a:pPr defTabSz="762000">
              <a:defRPr/>
            </a:pPr>
            <a:r>
              <a:rPr lang="pl-PL" sz="1600" dirty="0">
                <a:solidFill>
                  <a:schemeClr val="accent1"/>
                </a:solidFill>
              </a:rPr>
              <a:t>dla absolwentów wszystkich kierunków</a:t>
            </a:r>
          </a:p>
          <a:p>
            <a:pPr defTabSz="762000">
              <a:defRPr/>
            </a:pP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98958" y="2752573"/>
            <a:ext cx="3826752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defTabSz="762000">
              <a:defRPr/>
            </a:pPr>
            <a:endParaRPr lang="pl-PL" sz="2400" dirty="0">
              <a:solidFill>
                <a:schemeClr val="accent1"/>
              </a:solidFill>
            </a:endParaRPr>
          </a:p>
          <a:p>
            <a:pPr algn="r" defTabSz="762000">
              <a:defRPr/>
            </a:pPr>
            <a:endParaRPr lang="pl-PL" sz="2400" dirty="0">
              <a:solidFill>
                <a:schemeClr val="accent1"/>
              </a:solidFill>
            </a:endParaRPr>
          </a:p>
          <a:p>
            <a:pPr algn="r" defTabSz="762000">
              <a:defRPr/>
            </a:pPr>
            <a:r>
              <a:rPr lang="pl-PL" sz="1600" dirty="0">
                <a:solidFill>
                  <a:schemeClr val="accent1"/>
                </a:solidFill>
              </a:rPr>
              <a:t>Stypendia na pobyty studyjne </a:t>
            </a:r>
          </a:p>
          <a:p>
            <a:pPr algn="r" defTabSz="762000">
              <a:defRPr/>
            </a:pPr>
            <a:r>
              <a:rPr lang="pl-PL" sz="1600" dirty="0">
                <a:solidFill>
                  <a:schemeClr val="accent1"/>
                </a:solidFill>
              </a:rPr>
              <a:t>dla absolwentów kierunków artystycznych</a:t>
            </a:r>
          </a:p>
          <a:p>
            <a:pPr algn="r" defTabSz="762000">
              <a:defRPr/>
            </a:pPr>
            <a:r>
              <a:rPr lang="pl-PL" sz="1600" dirty="0">
                <a:solidFill>
                  <a:schemeClr val="accent1"/>
                </a:solidFill>
              </a:rPr>
              <a:t>(architektura, muzyka, sztuka)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75BCF42-535F-599D-9868-C3726EA1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07" y="2752573"/>
            <a:ext cx="453842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762000">
              <a:defRPr/>
            </a:pPr>
            <a:r>
              <a:rPr lang="pl-PL" sz="1600" dirty="0">
                <a:solidFill>
                  <a:schemeClr val="accent1"/>
                </a:solidFill>
              </a:rPr>
              <a:t>Stypendia </a:t>
            </a:r>
            <a:r>
              <a:rPr lang="de-DE" sz="1600" dirty="0">
                <a:solidFill>
                  <a:schemeClr val="accent1"/>
                </a:solidFill>
              </a:rPr>
              <a:t>na </a:t>
            </a:r>
            <a:r>
              <a:rPr lang="pl-PL" sz="1600" dirty="0">
                <a:solidFill>
                  <a:schemeClr val="accent1"/>
                </a:solidFill>
              </a:rPr>
              <a:t>wakacyjne kursy języka niemieckiego</a:t>
            </a:r>
          </a:p>
          <a:p>
            <a:pPr defTabSz="762000">
              <a:defRPr/>
            </a:pP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1A47B2B-A289-ED7F-58BD-3D8FDE2D87D5}"/>
              </a:ext>
            </a:extLst>
          </p:cNvPr>
          <p:cNvSpPr txBox="1"/>
          <p:nvPr/>
        </p:nvSpPr>
        <p:spPr>
          <a:xfrm>
            <a:off x="3867325" y="4390440"/>
            <a:ext cx="4179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Stypendia na podróże grupowe do Niemiec dla</a:t>
            </a:r>
          </a:p>
          <a:p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polskich grup studenckich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F42E01E-D945-01A0-F8DD-F31DD9D3CD5B}"/>
              </a:ext>
            </a:extLst>
          </p:cNvPr>
          <p:cNvSpPr txBox="1"/>
          <p:nvPr/>
        </p:nvSpPr>
        <p:spPr>
          <a:xfrm>
            <a:off x="493145" y="5252214"/>
            <a:ext cx="7313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Język, historia oraz kultura mniejszości niemieckiej – stypendia na pobyty</a:t>
            </a:r>
          </a:p>
          <a:p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studyjne i badawcze (UWAGA: stypendium skierowane jest również do doktorantów</a:t>
            </a:r>
          </a:p>
          <a:p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oraz naukowców)</a:t>
            </a:r>
          </a:p>
        </p:txBody>
      </p:sp>
    </p:spTree>
    <p:extLst>
      <p:ext uri="{BB962C8B-B14F-4D97-AF65-F5344CB8AC3E}">
        <p14:creationId xmlns:p14="http://schemas.microsoft.com/office/powerpoint/2010/main" val="189660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pl-PL" dirty="0">
                <a:solidFill>
                  <a:schemeClr val="bg1"/>
                </a:solidFill>
              </a:rPr>
              <a:t>Stypendia dla studentów i absolwentów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1036638" y="1219200"/>
            <a:ext cx="7696200" cy="709613"/>
          </a:xfrm>
          <a:prstGeom prst="rect">
            <a:avLst/>
          </a:prstGeom>
          <a:noFill/>
          <a:ln cmpd="dbl">
            <a:noFill/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Stypendia na studia typu Master dla absolwentów wszystkich</a:t>
            </a:r>
          </a:p>
          <a:p>
            <a:pPr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kierunków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37776"/>
              </p:ext>
            </p:extLst>
          </p:nvPr>
        </p:nvGraphicFramePr>
        <p:xfrm>
          <a:off x="1036638" y="1862138"/>
          <a:ext cx="7672387" cy="43808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3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525"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Cel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podjęcie na jednej z niemieckich uczelni</a:t>
                      </a:r>
                      <a:r>
                        <a:rPr lang="pl-PL" sz="14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studiów magisterskich uzupełniających lub podyplomowych </a:t>
                      </a:r>
                      <a:endParaRPr lang="pl-PL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Czas trwania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10-24 </a:t>
                      </a:r>
                      <a:r>
                        <a:rPr lang="pl-PL" sz="14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miesięcy (w zależności od rodzaju studiów)</a:t>
                      </a:r>
                      <a:endParaRPr lang="pl-PL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Wysokość stypendium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992 €</a:t>
                      </a:r>
                      <a:r>
                        <a:rPr lang="pl-PL" sz="14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miesięcznie + dodatkowe świadczenia</a:t>
                      </a:r>
                      <a:endParaRPr lang="pl-PL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799"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Kandydaci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studenci</a:t>
                      </a:r>
                      <a:r>
                        <a:rPr lang="de-DE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trzeciego</a:t>
                      </a:r>
                      <a:r>
                        <a:rPr lang="de-DE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roku studiów licencjackich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studenci piątego roku studiów magisterskich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oraz absolwenci posiadający tytuł licencjata lub magistra.</a:t>
                      </a:r>
                      <a:br>
                        <a:rPr lang="pl-PL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pl-PL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 stypendium nie mogą ubiegać się osoby, które rozpoczęły już studia Master w Niemczech.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Limit  wieku kandydatów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nie ma, ale złożenie wniosku najpóźniej 6 lat po uzyskaniu dyplomu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Terminy składania wniosków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 </a:t>
                      </a:r>
                      <a:r>
                        <a:rPr lang="pl-PL" sz="14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listopada 2024</a:t>
                      </a:r>
                      <a:endParaRPr lang="pl-PL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48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pl-PL" dirty="0">
                <a:solidFill>
                  <a:schemeClr val="bg1"/>
                </a:solidFill>
              </a:rPr>
              <a:t>Stypendia dla studentów i absolwentów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1036638" y="1219200"/>
            <a:ext cx="7696200" cy="709613"/>
          </a:xfrm>
          <a:prstGeom prst="rect">
            <a:avLst/>
          </a:prstGeom>
          <a:noFill/>
          <a:ln cmpd="dbl">
            <a:noFill/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Wakacyjne kursy języka niemieckiego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1817"/>
              </p:ext>
            </p:extLst>
          </p:nvPr>
        </p:nvGraphicFramePr>
        <p:xfrm>
          <a:off x="1036638" y="1862138"/>
          <a:ext cx="7672387" cy="42894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3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525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Cel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Uczestnictwo w letnich kursach językowych w Niemczech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Czas trwania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– 4 tygodnie w miesiącach wakacyjnych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Wysokość stypendium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1.192 euro + ryczałt na podróż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799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Kandydaci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studenci</a:t>
                      </a:r>
                      <a:r>
                        <a:rPr lang="de-DE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 pierwszym roku studiów. Znajomość języka niemieckiego przynajmniej na poziomie B1.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Limit  wieku kandydatów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nie ma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Terminy składania wniosków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grudnia 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74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pl-PL" dirty="0">
                <a:solidFill>
                  <a:schemeClr val="bg1"/>
                </a:solidFill>
              </a:rPr>
              <a:t>Stypendia dla studentów i absolwentów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723900" y="1219200"/>
            <a:ext cx="7696200" cy="709613"/>
          </a:xfrm>
          <a:prstGeom prst="rect">
            <a:avLst/>
          </a:prstGeom>
          <a:noFill/>
          <a:ln cmpd="dbl">
            <a:noFill/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Stypendia na pobyty studyjne dla absolwentów kierunków </a:t>
            </a:r>
          </a:p>
          <a:p>
            <a:pPr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artystycznych (architektura, muzyka, sztuka)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46133"/>
              </p:ext>
            </p:extLst>
          </p:nvPr>
        </p:nvGraphicFramePr>
        <p:xfrm>
          <a:off x="968373" y="2110666"/>
          <a:ext cx="7696201" cy="4067615"/>
        </p:xfrm>
        <a:graphic>
          <a:graphicData uri="http://schemas.openxmlformats.org/drawingml/2006/table">
            <a:tbl>
              <a:tblPr/>
              <a:tblGrid>
                <a:gridCol w="22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Cel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Rozwinięcie</a:t>
                      </a: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osiągnięć artystycznych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lub podjęcie magisterskich studiów uzupełniających na jednej z niemieckich państwowych uczelni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Czas trwania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 rok akademicki lub 2 lata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Wysokość stypendium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992 € miesięcznie + dodatkowe świadczenia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Kandydaci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absolwenci kierunków artystycznych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Limit  wieku kandydatów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nie ma, ale złożenie wniosku najpóźniej 6 lat po uzyskaniu dyplomu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9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Terminy składania wniosków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Koniec września 2024 (architektura i muzyka)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pa</a:t>
                      </a: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ździernika 2024 (sztuki sceniczne)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11 listopada 2024 (sztuki piękne, wzornictwo, komunikacja wizualna oraz film)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57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pl-PL" dirty="0">
                <a:solidFill>
                  <a:schemeClr val="bg1"/>
                </a:solidFill>
              </a:rPr>
              <a:t>Stypendia dla studentów i absolwentów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723900" y="1219200"/>
            <a:ext cx="7696200" cy="709613"/>
          </a:xfrm>
          <a:prstGeom prst="rect">
            <a:avLst/>
          </a:prstGeom>
          <a:noFill/>
          <a:ln cmpd="dbl">
            <a:noFill/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Stypendia na podróże grupowe do Niemiec dla polskich grup studenckich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24441"/>
              </p:ext>
            </p:extLst>
          </p:nvPr>
        </p:nvGraphicFramePr>
        <p:xfrm>
          <a:off x="968373" y="2110666"/>
          <a:ext cx="7696201" cy="3589185"/>
        </p:xfrm>
        <a:graphic>
          <a:graphicData uri="http://schemas.openxmlformats.org/drawingml/2006/table">
            <a:tbl>
              <a:tblPr/>
              <a:tblGrid>
                <a:gridCol w="22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Cel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Nawiązanie kontaktów z niemieckimi uczelniami, poznanie niemieckich instytutów naukowych, firm i instytucji publicznych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Czas trwania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 – 12 dni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Wysokość stypendium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50 € na każdy dzień pobytu w Niemczech na każdego uczestnika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Kandydaci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Studenci wszystkich kierunków po pierwszym semestrze studiów (10 – 15 osób + opiekun)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9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Terminy składania wniosków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 listopada 2024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 lutego 2025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 maja 2025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48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pl-PL" dirty="0">
                <a:solidFill>
                  <a:schemeClr val="bg1"/>
                </a:solidFill>
              </a:rPr>
              <a:t>Stypendia dla studentów i absolwentów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723900" y="1219200"/>
            <a:ext cx="7696200" cy="709613"/>
          </a:xfrm>
          <a:prstGeom prst="rect">
            <a:avLst/>
          </a:prstGeom>
          <a:noFill/>
          <a:ln cmpd="dbl">
            <a:noFill/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Język, historia oraz kultura mniejszości niemieckiej – stypendia na pobyty studyjne oraz badawcze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25413"/>
              </p:ext>
            </p:extLst>
          </p:nvPr>
        </p:nvGraphicFramePr>
        <p:xfrm>
          <a:off x="968373" y="2110666"/>
          <a:ext cx="7696201" cy="4185350"/>
        </p:xfrm>
        <a:graphic>
          <a:graphicData uri="http://schemas.openxmlformats.org/drawingml/2006/table">
            <a:tbl>
              <a:tblPr/>
              <a:tblGrid>
                <a:gridCol w="22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Cel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Stypendia umożliwiają realizację pobytu studyjnego lub badawczego na jednej z niemieckich uczelni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Czas trwania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 – 6 miesięcy absolwenci, doktoranci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 – 3 miesięcy naukowcy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Wysokość stypendium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992 € miesięcznie + dodatkowe świadczenia (absolwenci)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1.300 € miesięcznie + dodatkowe świadczenia (doktoranci)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2.000/2.150 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€ miesięcznie + dodatkowe świadczenia (naukowcy)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Kandydaci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Absolwenci studiów I lub II stopnia germanistyki oraz absolwenci innych kierunków humanistycznych zajmujący się tematyką mniejszości niemieckiej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9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Terminy składania wniosków</a:t>
                      </a: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Trzy miesiące przed planowanym wyjazdem do Niemiec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64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</a:rPr>
              <a:t>2. Stypendia dla doktorantów i </a:t>
            </a:r>
            <a:r>
              <a:rPr lang="pl-PL" dirty="0" err="1">
                <a:solidFill>
                  <a:schemeClr val="bg1"/>
                </a:solidFill>
              </a:rPr>
              <a:t>postdoców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06679" y="2238579"/>
            <a:ext cx="4923094" cy="11904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>
              <a:defRPr/>
            </a:pPr>
            <a:r>
              <a:rPr lang="pl-PL" sz="2400" dirty="0">
                <a:solidFill>
                  <a:schemeClr val="accent1"/>
                </a:solidFill>
              </a:rPr>
              <a:t>Stypendia na pobyty </a:t>
            </a:r>
          </a:p>
          <a:p>
            <a:pPr defTabSz="762000">
              <a:defRPr/>
            </a:pPr>
            <a:r>
              <a:rPr lang="pl-PL" sz="2400" dirty="0">
                <a:solidFill>
                  <a:schemeClr val="accent1"/>
                </a:solidFill>
              </a:rPr>
              <a:t>badawcze w Niemczech</a:t>
            </a:r>
          </a:p>
          <a:p>
            <a:pPr defTabSz="762000">
              <a:defRPr/>
            </a:pPr>
            <a:r>
              <a:rPr lang="pl-PL" sz="2400" dirty="0">
                <a:solidFill>
                  <a:schemeClr val="accent1"/>
                </a:solidFill>
              </a:rPr>
              <a:t>dla doktorantów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9D4588-4267-448C-8C89-2F978B5D3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850" y="3986249"/>
            <a:ext cx="5607581" cy="1472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defTabSz="762000">
              <a:defRPr/>
            </a:pPr>
            <a:r>
              <a:rPr lang="pl-PL" sz="2400" dirty="0">
                <a:solidFill>
                  <a:schemeClr val="accent1"/>
                </a:solidFill>
              </a:rPr>
              <a:t>Stypendia na pobyty badawcze –</a:t>
            </a:r>
          </a:p>
          <a:p>
            <a:pPr algn="r" defTabSz="762000">
              <a:defRPr/>
            </a:pPr>
            <a:r>
              <a:rPr lang="pl-PL" sz="2400" dirty="0">
                <a:solidFill>
                  <a:schemeClr val="accent1"/>
                </a:solidFill>
              </a:rPr>
              <a:t>Studia doktoranckie w ramach</a:t>
            </a:r>
          </a:p>
          <a:p>
            <a:pPr algn="r" defTabSz="762000">
              <a:defRPr/>
            </a:pPr>
            <a:r>
              <a:rPr lang="pl-PL" sz="2400" dirty="0">
                <a:solidFill>
                  <a:schemeClr val="accent1"/>
                </a:solidFill>
              </a:rPr>
              <a:t>polsko-niemieckiej opieki naukowej</a:t>
            </a:r>
            <a:r>
              <a:rPr lang="de-DE" sz="2400" dirty="0">
                <a:solidFill>
                  <a:schemeClr val="accent1"/>
                </a:solidFill>
              </a:rPr>
              <a:t> </a:t>
            </a:r>
            <a:r>
              <a:rPr lang="pl-PL" sz="2400" dirty="0">
                <a:solidFill>
                  <a:schemeClr val="accent1"/>
                </a:solidFill>
              </a:rPr>
              <a:t>/</a:t>
            </a:r>
            <a:r>
              <a:rPr lang="de-DE" sz="2400" dirty="0">
                <a:solidFill>
                  <a:schemeClr val="accent1"/>
                </a:solidFill>
              </a:rPr>
              <a:t> </a:t>
            </a:r>
          </a:p>
          <a:p>
            <a:pPr algn="r" defTabSz="762000">
              <a:defRPr/>
            </a:pPr>
            <a:r>
              <a:rPr lang="de-DE" sz="2400" dirty="0">
                <a:solidFill>
                  <a:schemeClr val="accent1"/>
                </a:solidFill>
              </a:rPr>
              <a:t>w </a:t>
            </a:r>
            <a:r>
              <a:rPr lang="de-DE" sz="2400" dirty="0" err="1">
                <a:solidFill>
                  <a:schemeClr val="accent1"/>
                </a:solidFill>
              </a:rPr>
              <a:t>trybie</a:t>
            </a:r>
            <a:r>
              <a:rPr lang="de-DE" sz="2400" dirty="0">
                <a:solidFill>
                  <a:schemeClr val="accent1"/>
                </a:solidFill>
              </a:rPr>
              <a:t> </a:t>
            </a:r>
            <a:r>
              <a:rPr lang="de-DE" sz="2400" dirty="0" err="1">
                <a:solidFill>
                  <a:schemeClr val="accent1"/>
                </a:solidFill>
              </a:rPr>
              <a:t>cotutelle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03FC8A4-B8A6-5C3F-6A19-65A89E533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69" y="3253524"/>
            <a:ext cx="4923094" cy="11904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>
              <a:defRPr/>
            </a:pPr>
            <a:endParaRPr lang="de-DE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10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4">
      <a:dk1>
        <a:sysClr val="windowText" lastClr="000000"/>
      </a:dk1>
      <a:lt1>
        <a:sysClr val="window" lastClr="FFFFFF"/>
      </a:lt1>
      <a:dk2>
        <a:srgbClr val="00A091"/>
      </a:dk2>
      <a:lt2>
        <a:srgbClr val="E6F0F0"/>
      </a:lt2>
      <a:accent1>
        <a:srgbClr val="00325F"/>
      </a:accent1>
      <a:accent2>
        <a:srgbClr val="0060AF"/>
      </a:accent2>
      <a:accent3>
        <a:srgbClr val="1E96D2"/>
      </a:accent3>
      <a:accent4>
        <a:srgbClr val="324B50"/>
      </a:accent4>
      <a:accent5>
        <a:srgbClr val="8296A0"/>
      </a:accent5>
      <a:accent6>
        <a:srgbClr val="E6F0F0"/>
      </a:accent6>
      <a:hlink>
        <a:srgbClr val="333333"/>
      </a:hlink>
      <a:folHlink>
        <a:srgbClr val="333333"/>
      </a:folHlink>
    </a:clrScheme>
    <a:fontScheme name="DAAD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>
            <a:lumMod val="90000"/>
          </a:schemeClr>
        </a:solidFill>
        <a:ln w="12700">
          <a:solidFill>
            <a:schemeClr val="accent5">
              <a:lumMod val="75000"/>
            </a:schemeClr>
          </a:solidFill>
          <a:miter lim="800000"/>
          <a:headEnd/>
          <a:tailEnd/>
        </a:ln>
      </a:spPr>
      <a:bodyPr wrap="none" anchor="ctr">
        <a:spAutoFit/>
      </a:bodyPr>
      <a:lstStyle>
        <a:defPPr algn="l" defTabSz="762000">
          <a:defRPr sz="1500" b="1" dirty="0">
            <a:solidFill>
              <a:schemeClr val="accent1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162a3e-ad37-43be-bdfd-dc1f849e948b">
      <Value>730</Value>
      <Value>171</Value>
      <Value>352</Value>
    </TaxCatchAll>
    <lcf76f155ced4ddcb4097134ff3c332f xmlns="8e522128-f794-4c84-8f01-898b24969023">
      <Terms xmlns="http://schemas.microsoft.com/office/infopath/2007/PartnerControls"/>
    </lcf76f155ced4ddcb4097134ff3c332f>
    <MediaLengthInSeconds xmlns="8e522128-f794-4c84-8f01-898b2496902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79EDD3346F2D439802C6ACD99FF604" ma:contentTypeVersion="13" ma:contentTypeDescription="Ein neues Dokument erstellen." ma:contentTypeScope="" ma:versionID="e79550cdf382df4e5b6851aeee1f1a2d">
  <xsd:schema xmlns:xsd="http://www.w3.org/2001/XMLSchema" xmlns:xs="http://www.w3.org/2001/XMLSchema" xmlns:p="http://schemas.microsoft.com/office/2006/metadata/properties" xmlns:ns2="8e522128-f794-4c84-8f01-898b24969023" xmlns:ns3="5e162a3e-ad37-43be-bdfd-dc1f849e948b" targetNamespace="http://schemas.microsoft.com/office/2006/metadata/properties" ma:root="true" ma:fieldsID="d896aa1bd3678bef38013fd79fba6658" ns2:_="" ns3:_="">
    <xsd:import namespace="8e522128-f794-4c84-8f01-898b24969023"/>
    <xsd:import namespace="5e162a3e-ad37-43be-bdfd-dc1f849e94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22128-f794-4c84-8f01-898b249690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a001fbed-1328-4d18-8512-8133049294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62a3e-ad37-43be-bdfd-dc1f849e948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0d00701-0791-406b-9e1a-19710a010a0e}" ma:internalName="TaxCatchAll" ma:showField="CatchAllData" ma:web="5e162a3e-ad37-43be-bdfd-dc1f849e94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D966DE-0143-4830-A070-4AC6F38E61C5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e162a3e-ad37-43be-bdfd-dc1f849e948b"/>
    <ds:schemaRef ds:uri="8e522128-f794-4c84-8f01-898b24969023"/>
  </ds:schemaRefs>
</ds:datastoreItem>
</file>

<file path=customXml/itemProps2.xml><?xml version="1.0" encoding="utf-8"?>
<ds:datastoreItem xmlns:ds="http://schemas.openxmlformats.org/officeDocument/2006/customXml" ds:itemID="{4AB2EC14-1C4D-41B8-801A-2A404DC625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497FC7-2AC6-441F-8AF4-C519BD7478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522128-f794-4c84-8f01-898b24969023"/>
    <ds:schemaRef ds:uri="5e162a3e-ad37-43be-bdfd-dc1f849e94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1137</Words>
  <Application>Microsoft Office PowerPoint</Application>
  <PresentationFormat>Pokaz na ekranie (4:3)</PresentationFormat>
  <Paragraphs>207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Source Sans Pro</vt:lpstr>
      <vt:lpstr>Source Sans Pro Black</vt:lpstr>
      <vt:lpstr>Times New Roman</vt:lpstr>
      <vt:lpstr>Office</vt:lpstr>
      <vt:lpstr>Herzlich Willkommen</vt:lpstr>
      <vt:lpstr>Oferta stypendialna DAAD dla Polaków </vt:lpstr>
      <vt:lpstr>Stypendia dla studentów i absolwentów</vt:lpstr>
      <vt:lpstr>Stypendia dla studentów i absolwentów</vt:lpstr>
      <vt:lpstr>Stypendia dla studentów i absolwentów</vt:lpstr>
      <vt:lpstr>Stypendia dla studentów i absolwentów</vt:lpstr>
      <vt:lpstr>Stypendia dla studentów i absolwentów</vt:lpstr>
      <vt:lpstr>Stypendia dla studentów i absolwentów</vt:lpstr>
      <vt:lpstr>2. Stypendia dla doktorantów i postdoców</vt:lpstr>
      <vt:lpstr>2. Stypendia dla doktorantów i postdoców </vt:lpstr>
      <vt:lpstr>2. Stypendia dla doktorantów</vt:lpstr>
      <vt:lpstr>3. Stypendia dla naukowców i nauczycieli akademickich</vt:lpstr>
      <vt:lpstr>3. Stypendia dla naukowców i nauczycieli akademickich</vt:lpstr>
      <vt:lpstr>4. Stypendia dla byłych stypendystów</vt:lpstr>
      <vt:lpstr>3. Stypendia dla byłych stypendystów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Sophie Becker</dc:creator>
  <cp:lastModifiedBy>emilia.kogut@pwr.edu.pl</cp:lastModifiedBy>
  <cp:revision>368</cp:revision>
  <dcterms:created xsi:type="dcterms:W3CDTF">2021-02-11T08:11:02Z</dcterms:created>
  <dcterms:modified xsi:type="dcterms:W3CDTF">2024-10-15T14:08:09Z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kumentenart">
    <vt:lpwstr>171;#Präsentationen/Vorträge/Reden|73fee78f-aac7-4f8e-ad4e-786841ebc73e</vt:lpwstr>
  </property>
  <property fmtid="{D5CDD505-2E9C-101B-9397-08002B2CF9AE}" pid="3" name="ContentTypeId">
    <vt:lpwstr>0x010100E079EDD3346F2D439802C6ACD99FF604</vt:lpwstr>
  </property>
  <property fmtid="{D5CDD505-2E9C-101B-9397-08002B2CF9AE}" pid="4" name="Schlagwort">
    <vt:lpwstr>352;#Externe Kommunikation|e04ef9aa-9b14-4891-84bd-0a4a2d6cca7a</vt:lpwstr>
  </property>
  <property fmtid="{D5CDD505-2E9C-101B-9397-08002B2CF9AE}" pid="5" name="Organisationseinheit">
    <vt:lpwstr>730;#K13|b1d3cb11-f306-49b9-a4ce-19d79f549546</vt:lpwstr>
  </property>
  <property fmtid="{D5CDD505-2E9C-101B-9397-08002B2CF9AE}" pid="6" name="Order">
    <vt:r8>613800</vt:r8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